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Nunito"/>
      <p:regular r:id="rId24"/>
      <p:bold r:id="rId25"/>
      <p:italic r:id="rId26"/>
      <p:boldItalic r:id="rId27"/>
    </p:embeddedFont>
    <p:embeddedFont>
      <p:font typeface="Maven Pro"/>
      <p:regular r:id="rId28"/>
      <p:bold r:id="rId29"/>
    </p:embeddedFont>
    <p:embeddedFont>
      <p:font typeface="Dosis ExtraLight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Nuni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italic.fntdata"/><Relationship Id="rId25" Type="http://schemas.openxmlformats.org/officeDocument/2006/relationships/font" Target="fonts/Nunito-bold.fntdata"/><Relationship Id="rId28" Type="http://schemas.openxmlformats.org/officeDocument/2006/relationships/font" Target="fonts/MavenPro-regular.fntdata"/><Relationship Id="rId27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avenPr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DosisExtraLight-bold.fntdata"/><Relationship Id="rId30" Type="http://schemas.openxmlformats.org/officeDocument/2006/relationships/font" Target="fonts/DosisExtraLight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a31beba28_7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a31beba28_7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a31beba28_7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a31beba28_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a31beba28_7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a31beba28_7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a31beba28_7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a31beba28_7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a31beba28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a31beba28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a31beba28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a31beba28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a31beba2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a31beba2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a31beba28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a31beba28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a31beba28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a31beba28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a31beba28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a31beba28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a31beba28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a31beba28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a31beba28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a31beba28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a31beba28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a31beba28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a31beba28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a31beba28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a31beba28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a31beba28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a31beba28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a31beba28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a31beba28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a31beba28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Relationship Id="rId4" Type="http://schemas.openxmlformats.org/officeDocument/2006/relationships/image" Target="../media/image1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g"/><Relationship Id="rId4" Type="http://schemas.openxmlformats.org/officeDocument/2006/relationships/image" Target="../media/image1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Relationship Id="rId4" Type="http://schemas.openxmlformats.org/officeDocument/2006/relationships/image" Target="../media/image2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329675" y="837000"/>
            <a:ext cx="48492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6000">
                <a:latin typeface="Dosis ExtraLight"/>
                <a:ea typeface="Dosis ExtraLight"/>
                <a:cs typeface="Dosis ExtraLight"/>
                <a:sym typeface="Dosis ExtraLight"/>
              </a:rPr>
              <a:t>Educación Vial para niños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626525" y="294895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525" y="2709900"/>
            <a:ext cx="4728825" cy="196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2"/>
          <p:cNvSpPr txBox="1"/>
          <p:nvPr>
            <p:ph type="title"/>
          </p:nvPr>
        </p:nvSpPr>
        <p:spPr>
          <a:xfrm>
            <a:off x="1385225" y="3016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Tercer</a:t>
            </a:r>
            <a:r>
              <a:rPr lang="es"/>
              <a:t> Año - Conociendo Señales Regulatorias</a:t>
            </a:r>
            <a:endParaRPr/>
          </a:p>
        </p:txBody>
      </p:sp>
      <p:sp>
        <p:nvSpPr>
          <p:cNvPr id="342" name="Google Shape;342;p22"/>
          <p:cNvSpPr txBox="1"/>
          <p:nvPr>
            <p:ph idx="1" type="body"/>
          </p:nvPr>
        </p:nvSpPr>
        <p:spPr>
          <a:xfrm>
            <a:off x="961750" y="1300950"/>
            <a:ext cx="7683300" cy="31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/>
              <a:t>Objetivo</a:t>
            </a:r>
            <a:r>
              <a:rPr lang="es" sz="1800"/>
              <a:t>: </a:t>
            </a:r>
            <a:r>
              <a:rPr lang="es" sz="1800">
                <a:latin typeface="Arial"/>
                <a:ea typeface="Arial"/>
                <a:cs typeface="Arial"/>
                <a:sym typeface="Arial"/>
              </a:rPr>
              <a:t>Reconocer las principales señales de tránsito regulatorias de las calles y carreteras</a:t>
            </a:r>
            <a:endParaRPr sz="1800"/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800">
                <a:latin typeface="Arial"/>
                <a:ea typeface="Arial"/>
                <a:cs typeface="Arial"/>
                <a:sym typeface="Arial"/>
              </a:rPr>
              <a:t>En la actividad los niños tendrán tres grupos de imágenes en los cuales deberán identificar la imagen correcta de cada grupo e indicar la función que cumple cada una.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Arial"/>
                <a:ea typeface="Arial"/>
                <a:cs typeface="Arial"/>
                <a:sym typeface="Arial"/>
              </a:rPr>
              <a:t>La actividad se les entregará impresa, y se deberá realizar en grupos de 5 niños.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3"/>
          <p:cNvSpPr txBox="1"/>
          <p:nvPr>
            <p:ph type="title"/>
          </p:nvPr>
        </p:nvSpPr>
        <p:spPr>
          <a:xfrm>
            <a:off x="1385225" y="3016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Tercer Año - ¿Qué hace el peatón en las calles?</a:t>
            </a:r>
            <a:endParaRPr/>
          </a:p>
        </p:txBody>
      </p:sp>
      <p:pic>
        <p:nvPicPr>
          <p:cNvPr id="348" name="Google Shape;3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350" y="1368525"/>
            <a:ext cx="4060201" cy="353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1400" y="1368525"/>
            <a:ext cx="4060201" cy="348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4"/>
          <p:cNvSpPr txBox="1"/>
          <p:nvPr>
            <p:ph type="title"/>
          </p:nvPr>
        </p:nvSpPr>
        <p:spPr>
          <a:xfrm>
            <a:off x="1385225" y="3016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Cuarto</a:t>
            </a:r>
            <a:r>
              <a:rPr lang="es"/>
              <a:t> Año - ¿Qué hace un buen peatón?</a:t>
            </a:r>
            <a:endParaRPr/>
          </a:p>
        </p:txBody>
      </p:sp>
      <p:sp>
        <p:nvSpPr>
          <p:cNvPr id="355" name="Google Shape;355;p24"/>
          <p:cNvSpPr txBox="1"/>
          <p:nvPr>
            <p:ph idx="1" type="body"/>
          </p:nvPr>
        </p:nvSpPr>
        <p:spPr>
          <a:xfrm>
            <a:off x="961750" y="1300950"/>
            <a:ext cx="7683300" cy="31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/>
              <a:t>Objetivo</a:t>
            </a:r>
            <a:r>
              <a:rPr lang="es" sz="1800"/>
              <a:t>: </a:t>
            </a:r>
            <a:r>
              <a:rPr lang="es" sz="1800">
                <a:latin typeface="Arial"/>
                <a:ea typeface="Arial"/>
                <a:cs typeface="Arial"/>
                <a:sym typeface="Arial"/>
              </a:rPr>
              <a:t>Entender las actitudes viales positivas relacionadas con un buen peatón.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800">
                <a:latin typeface="Arial"/>
                <a:ea typeface="Arial"/>
                <a:cs typeface="Arial"/>
                <a:sym typeface="Arial"/>
              </a:rPr>
              <a:t>En esta actividad los niños tendrán un grupo de imágenes en las que deberán identificar y seleccionar aquellas que representen una buena conducta por parte del peatón.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800">
                <a:latin typeface="Arial"/>
                <a:ea typeface="Arial"/>
                <a:cs typeface="Arial"/>
                <a:sym typeface="Arial"/>
              </a:rPr>
              <a:t>La actividad se les entregará impresa, y se deberá realizar en grupos de 5 niños.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5"/>
          <p:cNvSpPr txBox="1"/>
          <p:nvPr>
            <p:ph type="title"/>
          </p:nvPr>
        </p:nvSpPr>
        <p:spPr>
          <a:xfrm>
            <a:off x="1385225" y="3016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Cuarto Año - ¿Qué hace un buen peatón?</a:t>
            </a:r>
            <a:endParaRPr/>
          </a:p>
        </p:txBody>
      </p:sp>
      <p:pic>
        <p:nvPicPr>
          <p:cNvPr id="361" name="Google Shape;3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650" y="1453350"/>
            <a:ext cx="4349750" cy="353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8925" y="1453350"/>
            <a:ext cx="2826801" cy="353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6"/>
          <p:cNvSpPr txBox="1"/>
          <p:nvPr>
            <p:ph type="title"/>
          </p:nvPr>
        </p:nvSpPr>
        <p:spPr>
          <a:xfrm>
            <a:off x="1385225" y="3016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Quinto </a:t>
            </a:r>
            <a:r>
              <a:rPr lang="es"/>
              <a:t>Año - ¿Qué hace el peatón en las calles?</a:t>
            </a:r>
            <a:endParaRPr/>
          </a:p>
        </p:txBody>
      </p:sp>
      <p:sp>
        <p:nvSpPr>
          <p:cNvPr id="368" name="Google Shape;368;p26"/>
          <p:cNvSpPr txBox="1"/>
          <p:nvPr>
            <p:ph idx="1" type="body"/>
          </p:nvPr>
        </p:nvSpPr>
        <p:spPr>
          <a:xfrm>
            <a:off x="961750" y="1300950"/>
            <a:ext cx="7683300" cy="31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/>
              <a:t>Objetivo</a:t>
            </a:r>
            <a:r>
              <a:rPr lang="es" sz="1800"/>
              <a:t>: Reconocer las actitudes positivas y negativas de un peatón.</a:t>
            </a:r>
            <a:br>
              <a:rPr lang="es" sz="1800"/>
            </a:br>
            <a:r>
              <a:rPr b="1" lang="es" sz="1800"/>
              <a:t>Paralelo A</a:t>
            </a:r>
            <a:r>
              <a:rPr lang="es" sz="1800"/>
              <a:t>: En la actividad los niños tendrán tres imágenes y deberán seleccionar las acciones correctas que debe hacer un peatón, 2 correctas y 1 incorrecta.</a:t>
            </a:r>
            <a:br>
              <a:rPr lang="es" sz="1800"/>
            </a:br>
            <a:r>
              <a:rPr b="1" lang="es" sz="1800"/>
              <a:t>Paralelo B</a:t>
            </a:r>
            <a:r>
              <a:rPr lang="es" sz="1800"/>
              <a:t>: En la actividad los niños tendrán tres imágenes y deberán seleccionar las acciones incorrectas que no debe hacer un peatón, 2 correctas y 1 incorrecta.</a:t>
            </a:r>
            <a:br>
              <a:rPr lang="es" sz="1800"/>
            </a:br>
            <a:r>
              <a:rPr lang="es" sz="1800"/>
              <a:t>La actividad se la entregó impresa, y se la realizó individualmente.</a:t>
            </a:r>
            <a:br>
              <a:rPr lang="es" sz="1800"/>
            </a:br>
            <a:r>
              <a:rPr lang="es" sz="1800"/>
              <a:t>que vayan coloreando el semáforo.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7"/>
          <p:cNvSpPr txBox="1"/>
          <p:nvPr>
            <p:ph type="title"/>
          </p:nvPr>
        </p:nvSpPr>
        <p:spPr>
          <a:xfrm>
            <a:off x="1385225" y="3016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Quinto Año - ¿Qué hace el peatón en las calles?</a:t>
            </a:r>
            <a:endParaRPr/>
          </a:p>
        </p:txBody>
      </p:sp>
      <p:pic>
        <p:nvPicPr>
          <p:cNvPr id="374" name="Google Shape;3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225" y="1684075"/>
            <a:ext cx="2284050" cy="304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9087" y="1846925"/>
            <a:ext cx="2039875" cy="272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8"/>
          <p:cNvSpPr txBox="1"/>
          <p:nvPr>
            <p:ph type="title"/>
          </p:nvPr>
        </p:nvSpPr>
        <p:spPr>
          <a:xfrm>
            <a:off x="1303800" y="1866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Sexto Año - Características del buen conductor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8"/>
          <p:cNvSpPr txBox="1"/>
          <p:nvPr>
            <p:ph idx="1" type="body"/>
          </p:nvPr>
        </p:nvSpPr>
        <p:spPr>
          <a:xfrm>
            <a:off x="1303800" y="1185925"/>
            <a:ext cx="7030500" cy="10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Explicación de la Actividad: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Para el desarrollo de la actividad para sexto año primero se procedió a preguntar a los niños si tenían alguna noción de lo que eran las características del buen conductor.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82" name="Google Shape;3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2850" y="2259925"/>
            <a:ext cx="4778626" cy="2765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9"/>
          <p:cNvSpPr txBox="1"/>
          <p:nvPr>
            <p:ph idx="1" type="body"/>
          </p:nvPr>
        </p:nvSpPr>
        <p:spPr>
          <a:xfrm>
            <a:off x="1303800" y="317800"/>
            <a:ext cx="7030500" cy="46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Después</a:t>
            </a:r>
            <a:r>
              <a:rPr lang="es"/>
              <a:t> de haber realizado las preguntas se </a:t>
            </a:r>
            <a:r>
              <a:rPr lang="es"/>
              <a:t>escogió</a:t>
            </a:r>
            <a:r>
              <a:rPr lang="es"/>
              <a:t> a los alumnos que participaron en clase para que puedan poner en </a:t>
            </a:r>
            <a:r>
              <a:rPr lang="es"/>
              <a:t>práctica</a:t>
            </a:r>
            <a:r>
              <a:rPr lang="es"/>
              <a:t> las </a:t>
            </a:r>
            <a:r>
              <a:rPr lang="es"/>
              <a:t>características</a:t>
            </a:r>
            <a:r>
              <a:rPr lang="es"/>
              <a:t> del buen conductor a travez de un juego.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88" name="Google Shape;3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4250" y="1149700"/>
            <a:ext cx="5029597" cy="377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175" y="152400"/>
            <a:ext cx="3331524" cy="25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1625" y="152400"/>
            <a:ext cx="3510800" cy="254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6738" y="2894800"/>
            <a:ext cx="2850524" cy="21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244950" y="10720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200">
                <a:solidFill>
                  <a:srgbClr val="80BFB7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Escuela Benigno Bayancela</a:t>
            </a:r>
            <a:endParaRPr sz="7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Realización</a:t>
            </a:r>
            <a:r>
              <a:rPr lang="es"/>
              <a:t> de las Actividades</a:t>
            </a:r>
            <a:endParaRPr/>
          </a:p>
        </p:txBody>
      </p:sp>
      <p:sp>
        <p:nvSpPr>
          <p:cNvPr id="290" name="Google Shape;290;p1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Fecha de la Actividad realizada</a:t>
            </a:r>
            <a:r>
              <a:rPr lang="es" sz="18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: Jueves 21 de junio</a:t>
            </a:r>
            <a:endParaRPr sz="18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Hora de presentación</a:t>
            </a:r>
            <a:r>
              <a:rPr lang="es" sz="18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: 8:30 am - 10:00 am</a:t>
            </a:r>
            <a:endParaRPr sz="18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Explicación y simulación de actividades específicas a niños de primero a sexto año de básica dependiendo del curso asignado.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Primer Año - Señales </a:t>
            </a:r>
            <a:r>
              <a:rPr lang="es"/>
              <a:t>Luminosas</a:t>
            </a:r>
            <a:endParaRPr/>
          </a:p>
        </p:txBody>
      </p:sp>
      <p:sp>
        <p:nvSpPr>
          <p:cNvPr id="296" name="Google Shape;296;p16"/>
          <p:cNvSpPr txBox="1"/>
          <p:nvPr>
            <p:ph idx="1" type="body"/>
          </p:nvPr>
        </p:nvSpPr>
        <p:spPr>
          <a:xfrm>
            <a:off x="1232850" y="11019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Explicación de la Actividad: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El desarrollo de la actividad para los niños de primer año, se </a:t>
            </a:r>
            <a:r>
              <a:rPr lang="es"/>
              <a:t>procedió</a:t>
            </a:r>
            <a:r>
              <a:rPr lang="es"/>
              <a:t> a explicar como funciona la actividad de colorear, la cual  </a:t>
            </a:r>
            <a:r>
              <a:rPr lang="es"/>
              <a:t>está</a:t>
            </a:r>
            <a:r>
              <a:rPr lang="es"/>
              <a:t> plasmada en web, dentro de ello se explico como funciona la misma.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Se formaron grupos de 5 niños para ir explicando el funcionamiento de la actividad con el fin de que vayan coloreando el semáforo.</a:t>
            </a:r>
            <a:endParaRPr/>
          </a:p>
        </p:txBody>
      </p:sp>
      <p:pic>
        <p:nvPicPr>
          <p:cNvPr id="297" name="Google Shape;2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2850" y="2956175"/>
            <a:ext cx="7101449" cy="203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Primer Año - Señales Luminosas</a:t>
            </a:r>
            <a:endParaRPr/>
          </a:p>
        </p:txBody>
      </p:sp>
      <p:sp>
        <p:nvSpPr>
          <p:cNvPr id="303" name="Google Shape;303;p1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325" y="1199950"/>
            <a:ext cx="3863350" cy="33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99950"/>
            <a:ext cx="4358350" cy="333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Primer Año - Señales Luminosas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200" y="1372300"/>
            <a:ext cx="3698575" cy="315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5125" y="1372300"/>
            <a:ext cx="4162525" cy="321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Segundo </a:t>
            </a:r>
            <a:r>
              <a:rPr lang="es"/>
              <a:t>Año - Señales Preventivas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9"/>
          <p:cNvSpPr txBox="1"/>
          <p:nvPr>
            <p:ph idx="1" type="body"/>
          </p:nvPr>
        </p:nvSpPr>
        <p:spPr>
          <a:xfrm>
            <a:off x="1303800" y="1194675"/>
            <a:ext cx="7030500" cy="19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Explicación de la Actividad: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El desarrollo de la actividad para los niños de segundo año, se procedió a explicar como funciona la actividad de colorear, la cual  está plasmada en web, dentro de ello se explico como funciona la misma.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Se formaron grupos de 5 niños para ir explicando el funcionamiento de la actividad y que coloreen una señal preventiva aproximación del semáforo.</a:t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o.</a:t>
            </a:r>
            <a:endParaRPr/>
          </a:p>
        </p:txBody>
      </p:sp>
      <p:pic>
        <p:nvPicPr>
          <p:cNvPr id="320" name="Google Shape;3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400" y="3017400"/>
            <a:ext cx="7154475" cy="190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Segundo Año - Señales Preventivas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850" y="1166900"/>
            <a:ext cx="3677025" cy="336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7675" y="1166900"/>
            <a:ext cx="4016975" cy="336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Segundo Año - Señales Preventivas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450" y="1424900"/>
            <a:ext cx="3979575" cy="310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2675" y="1424900"/>
            <a:ext cx="3979575" cy="310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